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  <p:sldMasterId id="2147483662" r:id="rId5"/>
  </p:sldMasterIdLst>
  <p:notesMasterIdLst>
    <p:notesMasterId r:id="rId16"/>
  </p:notesMasterIdLst>
  <p:sldIdLst>
    <p:sldId id="256" r:id="rId6"/>
    <p:sldId id="257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14630400" cy="8229600"/>
  <p:notesSz cx="8229600" cy="14630400"/>
  <p:embeddedFontLst>
    <p:embeddedFont>
      <p:font typeface="ANDREART_missyou" panose="020B0604020202020204" charset="0"/>
      <p:regular r:id="rId17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0D14DF-1A4F-0EB8-A3AB-69FBD5B733B8}" v="1" dt="2026-02-04T16:39:11.1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72"/>
    <p:restoredTop sz="94610"/>
  </p:normalViewPr>
  <p:slideViewPr>
    <p:cSldViewPr snapToGrid="0" snapToObjects="1">
      <p:cViewPr varScale="1">
        <p:scale>
          <a:sx n="118" d="100"/>
          <a:sy n="118" d="100"/>
        </p:scale>
        <p:origin x="24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1.fnt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nja Reifler-Keller" userId="S::sonja.reifler@schulenaadorf.ch::b6475408-242d-47f3-a195-c5959f0b0df5" providerId="AD" clId="Web-{690D14DF-1A4F-0EB8-A3AB-69FBD5B733B8}"/>
    <pc:docChg chg="modSld">
      <pc:chgData name="Sonja Reifler-Keller" userId="S::sonja.reifler@schulenaadorf.ch::b6475408-242d-47f3-a195-c5959f0b0df5" providerId="AD" clId="Web-{690D14DF-1A4F-0EB8-A3AB-69FBD5B733B8}" dt="2026-02-04T16:39:11.137" v="0" actId="1076"/>
      <pc:docMkLst>
        <pc:docMk/>
      </pc:docMkLst>
      <pc:sldChg chg="modSp">
        <pc:chgData name="Sonja Reifler-Keller" userId="S::sonja.reifler@schulenaadorf.ch::b6475408-242d-47f3-a195-c5959f0b0df5" providerId="AD" clId="Web-{690D14DF-1A4F-0EB8-A3AB-69FBD5B733B8}" dt="2026-02-04T16:39:11.137" v="0" actId="1076"/>
        <pc:sldMkLst>
          <pc:docMk/>
          <pc:sldMk cId="0" sldId="263"/>
        </pc:sldMkLst>
        <pc:picChg chg="mod">
          <ac:chgData name="Sonja Reifler-Keller" userId="S::sonja.reifler@schulenaadorf.ch::b6475408-242d-47f3-a195-c5959f0b0df5" providerId="AD" clId="Web-{690D14DF-1A4F-0EB8-A3AB-69FBD5B733B8}" dt="2026-02-04T16:39:11.137" v="0" actId="1076"/>
          <ac:picMkLst>
            <pc:docMk/>
            <pc:sldMk cId="0" sldId="263"/>
            <ac:picMk id="17" creationId="{B6DAEAB3-3605-D386-D495-6A2E7BEF7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640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349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5AB6A0-CD69-EB76-8100-0A62414C31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200"/>
            <a:ext cx="10972800" cy="286543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D35C34D-2C9A-4F49-B017-B0EB18D26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763"/>
            <a:ext cx="10972800" cy="19859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DE9BB0-0525-9B4D-764F-A333208B6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77CD-CEAB-8C40-8293-4073D86CF6F8}" type="datetimeFigureOut">
              <a:rPr lang="de-DE" smtClean="0"/>
              <a:t>04.02.2026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800D71-7D13-3B68-918A-05D3703D7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EB514F-5FE0-320B-3AA8-762247E52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46C0-4290-8149-97EB-13FAC6B4D80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592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A724D9-4883-4B6F-64BC-AB1BDED74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2464BD-A253-8D21-ABD5-533779F7F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F2F6CF-0EC8-438C-B7A9-30028C6B0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77CD-CEAB-8C40-8293-4073D86CF6F8}" type="datetimeFigureOut">
              <a:rPr lang="de-DE" smtClean="0"/>
              <a:t>04.02.2026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9BB5C8-B57F-1BEA-0860-4345505B8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B565CA7-29B5-55C1-326C-9ADC48F52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46C0-4290-8149-97EB-13FAC6B4D80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6354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E9AB28-46AC-1C46-DDDE-DA170865A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538" y="2051050"/>
            <a:ext cx="12619037" cy="34242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247CEEF-8F35-5583-2897-658393D9A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538" y="5507038"/>
            <a:ext cx="12619037" cy="18002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166D647-F40C-6E52-5FE4-DCE96AB45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77CD-CEAB-8C40-8293-4073D86CF6F8}" type="datetimeFigureOut">
              <a:rPr lang="de-DE" smtClean="0"/>
              <a:t>04.02.2026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1367AC-640F-EB4B-F2FF-7C753419E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AAB048-A7F3-49A1-5E99-879C24AFA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46C0-4290-8149-97EB-13FAC6B4D80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1985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0128FD-E023-3E8D-129C-4037B8D68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4C548C-1C65-5543-2401-0D121DC4A3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6475" y="2190750"/>
            <a:ext cx="6232525" cy="52212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25D7EE0-B88A-81ED-E1C9-E49745EC81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1400" y="2190750"/>
            <a:ext cx="6232525" cy="52212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B343563-759D-B363-BD6B-007187D1B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77CD-CEAB-8C40-8293-4073D86CF6F8}" type="datetimeFigureOut">
              <a:rPr lang="de-DE" smtClean="0"/>
              <a:t>04.02.2026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1B35DAF-D89F-6FE2-9DA5-8762260BE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DDF16F8-0670-AD3A-C8A9-6AE45215D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46C0-4290-8149-97EB-13FAC6B4D80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6573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AC2184-F174-121D-144C-5D63D7665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438150"/>
            <a:ext cx="12619037" cy="159067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D7DCDB-FC8B-F6A8-D56B-71F6080BE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8063" y="2017713"/>
            <a:ext cx="6189662" cy="989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1CF63E5-CA93-A1A8-82FE-D6A34DA77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8063" y="3006725"/>
            <a:ext cx="6189662" cy="44211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ABC65FF-EFEB-31D6-8E05-44CC8E72ED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7275" y="2017713"/>
            <a:ext cx="6219825" cy="989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1947326-AF39-8DCE-C486-ABE9991799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7275" y="3006725"/>
            <a:ext cx="6219825" cy="44211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505AA63-9C8F-26AD-BE78-19D2FFC95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77CD-CEAB-8C40-8293-4073D86CF6F8}" type="datetimeFigureOut">
              <a:rPr lang="de-DE" smtClean="0"/>
              <a:t>04.02.2026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33E5B25-4AAA-191C-92D3-3A3FC8B1F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DE7460B-A7D9-FF8E-3C9D-9BEAE0704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46C0-4290-8149-97EB-13FAC6B4D80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0145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8C5A25E-2E34-DC68-B44F-835E21552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77CD-CEAB-8C40-8293-4073D86CF6F8}" type="datetimeFigureOut">
              <a:rPr lang="de-DE" smtClean="0"/>
              <a:t>04.02.2026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C6D727E-D047-1A45-D8D1-2C257C661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46C0-4290-8149-97EB-13FAC6B4D80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8440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2C440DC-5B28-1CAD-2A76-099A5C5ED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77CD-CEAB-8C40-8293-4073D86CF6F8}" type="datetimeFigureOut">
              <a:rPr lang="de-DE" smtClean="0"/>
              <a:t>04.02.2026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84BA5AF-69FE-310E-764E-B994962C6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CE9D13B-5ADD-FE2C-23EF-D430335AE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46C0-4290-8149-97EB-13FAC6B4D80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1575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0934E0-F5B4-5B3E-C9B5-F2B9F451A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549275"/>
            <a:ext cx="4718050" cy="19192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6943F-5D2C-46D5-6095-67FD1236A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5" y="1184275"/>
            <a:ext cx="7407275" cy="5848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D27A0AB-43FE-4AEF-F6C6-99408DB3E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8063" y="2468563"/>
            <a:ext cx="4718050" cy="4573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A5434A9-F24A-27A7-20E4-CD2AB0443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77CD-CEAB-8C40-8293-4073D86CF6F8}" type="datetimeFigureOut">
              <a:rPr lang="de-DE" smtClean="0"/>
              <a:t>04.02.2026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37A4FB3-5136-44FD-FE4E-122E7D0D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7AAB107-9ADE-899C-60CF-312D989A4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46C0-4290-8149-97EB-13FAC6B4D80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2870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889071-4412-B338-1D62-B66BC0B85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549275"/>
            <a:ext cx="4718050" cy="19192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0778CAB-D603-78B6-0ACA-24F8FF6900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5" y="1184275"/>
            <a:ext cx="7407275" cy="58483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15996CC-627E-DC5A-D242-28C910E2B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8063" y="2468563"/>
            <a:ext cx="4718050" cy="4573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5890916-BC27-A415-F233-AE2D0A45E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77CD-CEAB-8C40-8293-4073D86CF6F8}" type="datetimeFigureOut">
              <a:rPr lang="de-DE" smtClean="0"/>
              <a:t>04.02.2026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ADE58E2-78B8-D3DF-A6D7-BF4A01830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D07829A-7246-613E-A15D-4DE5B6F8E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46C0-4290-8149-97EB-13FAC6B4D80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55046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4469E4-73EB-E7DD-7969-C8B60B5AE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3D326C6-8788-5D57-EF2F-426E4AA07E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E581D2-5361-0B75-3546-0BFEC3081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77CD-CEAB-8C40-8293-4073D86CF6F8}" type="datetimeFigureOut">
              <a:rPr lang="de-DE" smtClean="0"/>
              <a:t>04.02.2026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13D4693-DCF9-BEE7-23D3-C8D2FA46C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8729E9-5C43-7A76-39AB-DCD4419BD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46C0-4290-8149-97EB-13FAC6B4D80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70856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9A38147-3A0A-061D-C218-AD08AB096E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563" y="438150"/>
            <a:ext cx="3154362" cy="697388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7F7E7BD-F1BE-7591-079B-38CC1A532E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6475" y="438150"/>
            <a:ext cx="9310688" cy="697388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274EE2-0F47-890A-E66E-C99CF98C6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77CD-CEAB-8C40-8293-4073D86CF6F8}" type="datetimeFigureOut">
              <a:rPr lang="de-DE" smtClean="0"/>
              <a:t>04.02.2026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4A8D6C0-C07D-16BE-D6EA-19729CBD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5179AE-D903-EAF4-A397-2AD740CFC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46C0-4290-8149-97EB-13FAC6B4D80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3060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6C328DA-FD03-5447-0248-573CF6CD2D6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30096" y="335930"/>
            <a:ext cx="1677484" cy="1366118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28FD8F4-AF43-E7B2-6F38-1070604F9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71E72683-9B0D-E36D-B4F3-8911AE4B2F3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73876" y="7654519"/>
            <a:ext cx="45500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CH" sz="1000" dirty="0">
                <a:latin typeface="Arial" charset="0"/>
              </a:rPr>
              <a:t>Primarschulen EGHW | Ettenhausen | Guntershausen | </a:t>
            </a:r>
            <a:r>
              <a:rPr lang="de-CH" sz="1000" dirty="0" err="1">
                <a:latin typeface="Arial" charset="0"/>
              </a:rPr>
              <a:t>Häuslenen</a:t>
            </a:r>
            <a:r>
              <a:rPr lang="de-CH" sz="1000" dirty="0">
                <a:latin typeface="Arial" charset="0"/>
              </a:rPr>
              <a:t> | </a:t>
            </a:r>
            <a:r>
              <a:rPr lang="de-CH" sz="1000" dirty="0" err="1">
                <a:latin typeface="Arial" charset="0"/>
              </a:rPr>
              <a:t>Wittenwil</a:t>
            </a:r>
            <a:endParaRPr lang="de-DE" sz="1000" dirty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E2F43E6-8755-437F-B7BC-35D98C801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A369A60-49D1-8F8D-8BC8-F02C22755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B1A2C5-0B92-275F-DE3A-609B07BBD5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DE77CD-CEAB-8C40-8293-4073D86CF6F8}" type="datetimeFigureOut">
              <a:rPr lang="de-DE" smtClean="0"/>
              <a:t>04.02.2026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EEF713-8083-BDE7-C37F-EA0B4225DE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4D2DBD-4985-F813-D7D2-F9150A832D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9746C0-4290-8149-97EB-13FAC6B4D80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22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D29AB218-D5D9-F0FD-1D82-D12CADDBC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7657"/>
            <a:ext cx="9095015" cy="6063343"/>
          </a:xfrm>
          <a:prstGeom prst="rect">
            <a:avLst/>
          </a:prstGeom>
        </p:spPr>
      </p:pic>
      <p:sp>
        <p:nvSpPr>
          <p:cNvPr id="10" name="Shape 0">
            <a:extLst>
              <a:ext uri="{FF2B5EF4-FFF2-40B4-BE49-F238E27FC236}">
                <a16:creationId xmlns:a16="http://schemas.microsoft.com/office/drawing/2014/main" id="{ECA086D5-5A0F-36D7-CA95-C1F3F8A1C44D}"/>
              </a:ext>
            </a:extLst>
          </p:cNvPr>
          <p:cNvSpPr/>
          <p:nvPr/>
        </p:nvSpPr>
        <p:spPr>
          <a:xfrm>
            <a:off x="3907972" y="359229"/>
            <a:ext cx="10885714" cy="2188028"/>
          </a:xfrm>
          <a:prstGeom prst="roundRect">
            <a:avLst>
              <a:gd name="adj" fmla="val 63869"/>
            </a:avLst>
          </a:prstGeom>
          <a:solidFill>
            <a:srgbClr val="00BBFF"/>
          </a:solidFill>
          <a:ln/>
          <a:effectLst>
            <a:softEdge rad="284058"/>
          </a:effectLst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latin typeface="ANDREART_missyou" panose="02000000000000000000" pitchFamily="2" charset="0"/>
                <a:cs typeface="Arial" panose="020B0604020202020204" pitchFamily="34" charset="0"/>
              </a:rPr>
              <a:t>WAS IHR KIND STÄRKT</a:t>
            </a:r>
          </a:p>
        </p:txBody>
      </p:sp>
      <p:sp>
        <p:nvSpPr>
          <p:cNvPr id="4" name="Text 1"/>
          <p:cNvSpPr/>
          <p:nvPr/>
        </p:nvSpPr>
        <p:spPr>
          <a:xfrm>
            <a:off x="9720945" y="3495947"/>
            <a:ext cx="468085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3600" dirty="0" err="1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Anregungen</a:t>
            </a:r>
            <a:endParaRPr lang="en-US" sz="3600" dirty="0">
              <a:solidFill>
                <a:srgbClr val="384653"/>
              </a:solidFill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sz="3600" dirty="0" err="1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zur</a:t>
            </a:r>
            <a:r>
              <a:rPr lang="en-US" sz="36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Vorbereitung</a:t>
            </a:r>
            <a:endParaRPr lang="en-US" sz="3600" dirty="0">
              <a:solidFill>
                <a:srgbClr val="384653"/>
              </a:solidFill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sz="36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auf den Kindergarten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7A91EC85-527E-D609-E90F-C0CED129D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417" y="1900238"/>
            <a:ext cx="7772400" cy="5181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3218498"/>
            <a:ext cx="3420904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3200" b="1" dirty="0">
                <a:solidFill>
                  <a:srgbClr val="2E3C4E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Zusammen spielen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58310" y="3970973"/>
            <a:ext cx="4052230" cy="427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Die Kinder lernen </a:t>
            </a:r>
            <a:r>
              <a:rPr lang="en-US" sz="2000" dirty="0" err="1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viel</a:t>
            </a:r>
            <a:r>
              <a:rPr lang="en-US" sz="20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voneinander</a:t>
            </a:r>
            <a:r>
              <a:rPr lang="en-US" sz="20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Shape 0">
            <a:extLst>
              <a:ext uri="{FF2B5EF4-FFF2-40B4-BE49-F238E27FC236}">
                <a16:creationId xmlns:a16="http://schemas.microsoft.com/office/drawing/2014/main" id="{1358AB29-19A6-227B-8A00-7CE08007A8FF}"/>
              </a:ext>
            </a:extLst>
          </p:cNvPr>
          <p:cNvSpPr/>
          <p:nvPr/>
        </p:nvSpPr>
        <p:spPr>
          <a:xfrm>
            <a:off x="10147610" y="472415"/>
            <a:ext cx="4192860" cy="559165"/>
          </a:xfrm>
          <a:prstGeom prst="roundRect">
            <a:avLst>
              <a:gd name="adj" fmla="val 61564"/>
            </a:avLst>
          </a:prstGeom>
          <a:solidFill>
            <a:srgbClr val="00BBFF">
              <a:alpha val="27193"/>
            </a:srgbClr>
          </a:solidFill>
          <a:ln w="7620">
            <a:solidFill>
              <a:srgbClr val="75BAE6"/>
            </a:solidFill>
            <a:prstDash val="solid"/>
          </a:ln>
        </p:spPr>
        <p:txBody>
          <a:bodyPr/>
          <a:lstStyle/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1985C96-4194-DEF3-771B-0DE18715389D}"/>
              </a:ext>
            </a:extLst>
          </p:cNvPr>
          <p:cNvSpPr txBox="1"/>
          <p:nvPr/>
        </p:nvSpPr>
        <p:spPr>
          <a:xfrm>
            <a:off x="10377758" y="657119"/>
            <a:ext cx="4063069" cy="374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800" b="1" dirty="0">
                <a:solidFill>
                  <a:srgbClr val="00BBFF"/>
                </a:solidFill>
                <a:latin typeface="ANDREART_missyou" panose="02000000000000000000" pitchFamily="2" charset="0"/>
                <a:ea typeface="Montserrat" pitchFamily="34" charset="-122"/>
                <a:cs typeface="Arial" panose="020B0604020202020204" pitchFamily="34" charset="0"/>
              </a:rPr>
              <a:t>ERFAHRUNGEN SAMMELN</a:t>
            </a:r>
            <a:endParaRPr lang="en-US" sz="1800" b="1" dirty="0">
              <a:solidFill>
                <a:srgbClr val="00BBFF"/>
              </a:solidFill>
              <a:latin typeface="ANDREART_missyou" panose="020000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731727" y="594074"/>
            <a:ext cx="8657502" cy="1344016"/>
          </a:xfrm>
          <a:prstGeom prst="roundRect">
            <a:avLst>
              <a:gd name="adj" fmla="val 63869"/>
            </a:avLst>
          </a:prstGeom>
          <a:solidFill>
            <a:srgbClr val="00BBFF"/>
          </a:solidFill>
          <a:ln/>
        </p:spPr>
        <p:txBody>
          <a:bodyPr/>
          <a:lstStyle/>
          <a:p>
            <a:endParaRPr lang="de-DE" dirty="0">
              <a:latin typeface="ANDREART_missyou" panose="02000000000000000000" pitchFamily="2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175830" y="1405175"/>
            <a:ext cx="2278740" cy="428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4800" dirty="0">
                <a:solidFill>
                  <a:schemeClr val="bg1"/>
                </a:solidFill>
                <a:latin typeface="ANDREART_missyou" panose="02000000000000000000" pitchFamily="2" charset="0"/>
                <a:ea typeface="Montserrat" pitchFamily="34" charset="-122"/>
                <a:cs typeface="Arial" panose="020B0604020202020204" pitchFamily="34" charset="0"/>
              </a:rPr>
              <a:t>SPRACHE ERLEBEN</a:t>
            </a:r>
            <a:endParaRPr lang="en-US" sz="4800" dirty="0">
              <a:solidFill>
                <a:schemeClr val="bg1"/>
              </a:solidFill>
              <a:latin typeface="ANDREART_missyou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9165114" y="3687247"/>
            <a:ext cx="3420904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3200" b="1" dirty="0">
                <a:solidFill>
                  <a:srgbClr val="2E3C4E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Sprechen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129202" y="4403274"/>
            <a:ext cx="4246126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Der Wortschatz erweitert sich, das Sprachverständnis vertieft sich und das Interesse an der Umwelt wächst.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4385FED-1DB1-6353-0949-5E279DDDE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24" y="2332539"/>
            <a:ext cx="777240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2573871"/>
            <a:ext cx="3420904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3200" b="1" dirty="0">
                <a:solidFill>
                  <a:srgbClr val="2E3C4E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Zuhören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58309" y="3407569"/>
            <a:ext cx="5452920" cy="2080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Zuhören und sich konzentrieren zu können, sind zentrale Voraussetzungen für das Lernen im Kindergarten und später in der Schule. Es erleichtert später das Lesen und Schreiben.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0">
            <a:extLst>
              <a:ext uri="{FF2B5EF4-FFF2-40B4-BE49-F238E27FC236}">
                <a16:creationId xmlns:a16="http://schemas.microsoft.com/office/drawing/2014/main" id="{72E486C9-E2AD-A6E1-FA3F-48F6E3FAC491}"/>
              </a:ext>
            </a:extLst>
          </p:cNvPr>
          <p:cNvSpPr/>
          <p:nvPr/>
        </p:nvSpPr>
        <p:spPr>
          <a:xfrm>
            <a:off x="10576659" y="380064"/>
            <a:ext cx="3496181" cy="559165"/>
          </a:xfrm>
          <a:prstGeom prst="roundRect">
            <a:avLst>
              <a:gd name="adj" fmla="val 61564"/>
            </a:avLst>
          </a:prstGeom>
          <a:solidFill>
            <a:srgbClr val="00BBFF">
              <a:alpha val="27193"/>
            </a:srgbClr>
          </a:solidFill>
          <a:ln w="7620">
            <a:solidFill>
              <a:srgbClr val="75BAE6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2287FA5-4E79-7A43-005D-C3CF4574B04E}"/>
              </a:ext>
            </a:extLst>
          </p:cNvPr>
          <p:cNvSpPr txBox="1"/>
          <p:nvPr/>
        </p:nvSpPr>
        <p:spPr>
          <a:xfrm>
            <a:off x="10801506" y="564768"/>
            <a:ext cx="2999678" cy="374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800" b="1" dirty="0">
                <a:solidFill>
                  <a:srgbClr val="00BBFF"/>
                </a:solidFill>
                <a:latin typeface="ANDREART_missyou" panose="02000000000000000000" pitchFamily="2" charset="0"/>
                <a:ea typeface="Montserrat" pitchFamily="34" charset="-122"/>
                <a:cs typeface="Arial" panose="020B0604020202020204" pitchFamily="34" charset="0"/>
              </a:rPr>
              <a:t>SPRACHE ERLEBEN</a:t>
            </a:r>
            <a:endParaRPr lang="en-US" sz="1800" b="1" dirty="0">
              <a:solidFill>
                <a:srgbClr val="00BBFF"/>
              </a:solidFill>
              <a:latin typeface="ANDREART_missyou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5CCD4E4-B70B-F89A-55CD-2B671660D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440" y="1524000"/>
            <a:ext cx="777240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8303977" y="4723996"/>
            <a:ext cx="4902860" cy="2660948"/>
          </a:xfrm>
          <a:prstGeom prst="roundRect">
            <a:avLst>
              <a:gd name="adj" fmla="val 15239"/>
            </a:avLst>
          </a:prstGeom>
          <a:solidFill>
            <a:srgbClr val="00B0F0">
              <a:alpha val="20237"/>
            </a:srgbClr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de-DE" dirty="0"/>
          </a:p>
        </p:txBody>
      </p:sp>
      <p:sp>
        <p:nvSpPr>
          <p:cNvPr id="4" name="Text 1"/>
          <p:cNvSpPr/>
          <p:nvPr/>
        </p:nvSpPr>
        <p:spPr>
          <a:xfrm>
            <a:off x="8785089" y="5078507"/>
            <a:ext cx="3420904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3200" b="1" dirty="0">
                <a:solidFill>
                  <a:srgbClr val="384653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Begreifen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785089" y="5860571"/>
            <a:ext cx="3797737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Durch eigenes Handeln entwickelt Ihr Kind Verständnis, Neugier und Selbstwirksamkeit.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27E8427-84E0-1FF9-23D0-230E2C247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22" y="2098891"/>
            <a:ext cx="5609229" cy="5609229"/>
          </a:xfrm>
          <a:prstGeom prst="rect">
            <a:avLst/>
          </a:prstGeom>
        </p:spPr>
      </p:pic>
      <p:sp>
        <p:nvSpPr>
          <p:cNvPr id="11" name="Shape 0">
            <a:extLst>
              <a:ext uri="{FF2B5EF4-FFF2-40B4-BE49-F238E27FC236}">
                <a16:creationId xmlns:a16="http://schemas.microsoft.com/office/drawing/2014/main" id="{1886986C-F58E-1C2D-55A5-2574842BAB89}"/>
              </a:ext>
            </a:extLst>
          </p:cNvPr>
          <p:cNvSpPr/>
          <p:nvPr/>
        </p:nvSpPr>
        <p:spPr>
          <a:xfrm>
            <a:off x="3871170" y="671098"/>
            <a:ext cx="9590050" cy="1389263"/>
          </a:xfrm>
          <a:prstGeom prst="roundRect">
            <a:avLst>
              <a:gd name="adj" fmla="val 63869"/>
            </a:avLst>
          </a:prstGeom>
          <a:solidFill>
            <a:srgbClr val="00BBFF"/>
          </a:solidFill>
          <a:ln/>
        </p:spPr>
        <p:txBody>
          <a:bodyPr/>
          <a:lstStyle/>
          <a:p>
            <a:pPr>
              <a:lnSpc>
                <a:spcPts val="2150"/>
              </a:lnSpc>
            </a:pPr>
            <a:endParaRPr lang="en-US" sz="4000" dirty="0">
              <a:solidFill>
                <a:schemeClr val="bg1"/>
              </a:solidFill>
              <a:latin typeface="ANDREART_missyou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ts val="2150"/>
              </a:lnSpc>
            </a:pPr>
            <a:endParaRPr lang="en-US" sz="4800" dirty="0">
              <a:solidFill>
                <a:schemeClr val="bg1"/>
              </a:solidFill>
              <a:latin typeface="ANDREART_missyou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ts val="2150"/>
              </a:lnSpc>
            </a:pPr>
            <a:r>
              <a:rPr lang="en-US" sz="4800" dirty="0">
                <a:solidFill>
                  <a:schemeClr val="bg1"/>
                </a:solidFill>
                <a:latin typeface="ANDREART_missyou" panose="02000000000000000000" pitchFamily="2" charset="0"/>
                <a:cs typeface="Arial" panose="020B0604020202020204" pitchFamily="34" charset="0"/>
              </a:rPr>
              <a:t>DIE WELT BEGREIGFEN</a:t>
            </a:r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C2DE1541-E5F0-D234-E58C-EB753305E1B8}"/>
              </a:ext>
            </a:extLst>
          </p:cNvPr>
          <p:cNvSpPr/>
          <p:nvPr/>
        </p:nvSpPr>
        <p:spPr>
          <a:xfrm>
            <a:off x="6373918" y="2562193"/>
            <a:ext cx="6991945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Handeln, Formen und Bauen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6C0C9F7F-75AF-8361-E95A-88F83047F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416" y="1895706"/>
            <a:ext cx="6930485" cy="4620323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758309" y="2675692"/>
            <a:ext cx="4398169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3200" b="1" dirty="0">
                <a:solidFill>
                  <a:srgbClr val="2E3C4E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Formen und Experimentieren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58308" y="3797618"/>
            <a:ext cx="6646101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 err="1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Ihr</a:t>
            </a:r>
            <a:r>
              <a:rPr lang="en-US" sz="20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Kind sammelt im Spiel </a:t>
            </a:r>
            <a:r>
              <a:rPr lang="en-US" sz="2000" dirty="0" err="1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Erfahrungen</a:t>
            </a:r>
            <a:endParaRPr lang="en-US" sz="2000" dirty="0">
              <a:solidFill>
                <a:srgbClr val="384653"/>
              </a:solidFill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und das erste Wissen für die Mathematik und Materialkunde.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0">
            <a:extLst>
              <a:ext uri="{FF2B5EF4-FFF2-40B4-BE49-F238E27FC236}">
                <a16:creationId xmlns:a16="http://schemas.microsoft.com/office/drawing/2014/main" id="{A902F338-5235-33FF-9AD5-47A53B3846C2}"/>
              </a:ext>
            </a:extLst>
          </p:cNvPr>
          <p:cNvSpPr/>
          <p:nvPr/>
        </p:nvSpPr>
        <p:spPr>
          <a:xfrm>
            <a:off x="10576659" y="380064"/>
            <a:ext cx="3496181" cy="559165"/>
          </a:xfrm>
          <a:prstGeom prst="roundRect">
            <a:avLst>
              <a:gd name="adj" fmla="val 61564"/>
            </a:avLst>
          </a:prstGeom>
          <a:solidFill>
            <a:srgbClr val="00BBFF">
              <a:alpha val="27193"/>
            </a:srgbClr>
          </a:solidFill>
          <a:ln w="7620">
            <a:solidFill>
              <a:srgbClr val="75BAE6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5E03E23-B19B-636C-D2C3-4C6580920087}"/>
              </a:ext>
            </a:extLst>
          </p:cNvPr>
          <p:cNvSpPr txBox="1"/>
          <p:nvPr/>
        </p:nvSpPr>
        <p:spPr>
          <a:xfrm>
            <a:off x="10712297" y="564768"/>
            <a:ext cx="3594718" cy="374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800" b="1" dirty="0">
                <a:solidFill>
                  <a:srgbClr val="00BBFF"/>
                </a:solidFill>
                <a:latin typeface="ANDREART_missyou" panose="02000000000000000000" pitchFamily="2" charset="0"/>
                <a:ea typeface="Montserrat" pitchFamily="34" charset="-122"/>
                <a:cs typeface="Arial" panose="020B0604020202020204" pitchFamily="34" charset="0"/>
              </a:rPr>
              <a:t>DIE WELT BEGREIFEN</a:t>
            </a:r>
            <a:endParaRPr lang="en-US" sz="1800" b="1" dirty="0">
              <a:solidFill>
                <a:srgbClr val="00BBFF"/>
              </a:solidFill>
              <a:latin typeface="ANDREART_missyou" panose="020000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8664498" y="2926199"/>
            <a:ext cx="5371185" cy="2377202"/>
          </a:xfrm>
          <a:prstGeom prst="roundRect">
            <a:avLst>
              <a:gd name="adj" fmla="val 21874"/>
            </a:avLst>
          </a:prstGeom>
          <a:solidFill>
            <a:srgbClr val="75BAE6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4" name="Text 1"/>
          <p:cNvSpPr/>
          <p:nvPr/>
        </p:nvSpPr>
        <p:spPr>
          <a:xfrm>
            <a:off x="9002575" y="3299818"/>
            <a:ext cx="3626406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3200" b="1" dirty="0">
                <a:solidFill>
                  <a:srgbClr val="2E3C4E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Bauen und Konstruieren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002575" y="3978325"/>
            <a:ext cx="478033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Ihr Kind lernt Grössen, Formen und Mengen kennen und unterscheiden.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BE4A067-A497-1B95-2BC4-4CB7EC5F4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11" y="1891990"/>
            <a:ext cx="7772400" cy="5181600"/>
          </a:xfrm>
          <a:prstGeom prst="rect">
            <a:avLst/>
          </a:prstGeom>
        </p:spPr>
      </p:pic>
      <p:sp>
        <p:nvSpPr>
          <p:cNvPr id="8" name="Shape 0">
            <a:extLst>
              <a:ext uri="{FF2B5EF4-FFF2-40B4-BE49-F238E27FC236}">
                <a16:creationId xmlns:a16="http://schemas.microsoft.com/office/drawing/2014/main" id="{7280CE98-B3AD-12D2-0EEC-E473335D56B8}"/>
              </a:ext>
            </a:extLst>
          </p:cNvPr>
          <p:cNvSpPr/>
          <p:nvPr/>
        </p:nvSpPr>
        <p:spPr>
          <a:xfrm>
            <a:off x="10576659" y="380064"/>
            <a:ext cx="3496181" cy="559165"/>
          </a:xfrm>
          <a:prstGeom prst="roundRect">
            <a:avLst>
              <a:gd name="adj" fmla="val 61564"/>
            </a:avLst>
          </a:prstGeom>
          <a:solidFill>
            <a:srgbClr val="00BBFF">
              <a:alpha val="27193"/>
            </a:srgbClr>
          </a:solidFill>
          <a:ln w="7620">
            <a:solidFill>
              <a:srgbClr val="75BAE6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A52160E-5C56-45A5-CC85-4FC43CBA3235}"/>
              </a:ext>
            </a:extLst>
          </p:cNvPr>
          <p:cNvSpPr txBox="1"/>
          <p:nvPr/>
        </p:nvSpPr>
        <p:spPr>
          <a:xfrm>
            <a:off x="10689994" y="564768"/>
            <a:ext cx="3594718" cy="374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800" b="1" dirty="0">
                <a:solidFill>
                  <a:srgbClr val="00BBFF"/>
                </a:solidFill>
                <a:latin typeface="ANDREART_missyou" panose="02000000000000000000" pitchFamily="2" charset="0"/>
                <a:ea typeface="Montserrat" pitchFamily="34" charset="-122"/>
                <a:cs typeface="Arial" panose="020B0604020202020204" pitchFamily="34" charset="0"/>
              </a:rPr>
              <a:t>DIE WELT BEGREIFEN</a:t>
            </a:r>
            <a:endParaRPr lang="en-US" sz="1800" b="1" dirty="0">
              <a:solidFill>
                <a:srgbClr val="00BBFF"/>
              </a:solidFill>
              <a:latin typeface="ANDREART_missyou" panose="020000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132E6349-5A0B-D966-0ABF-FE45725D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970" y="4372187"/>
            <a:ext cx="3642682" cy="242845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388418" y="4158410"/>
            <a:ext cx="3420904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3200" b="1" dirty="0">
                <a:solidFill>
                  <a:srgbClr val="384653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Malen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3331697" y="5067092"/>
            <a:ext cx="3801308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Ihr Kind </a:t>
            </a:r>
            <a:r>
              <a:rPr lang="en-US" sz="1700" dirty="0" err="1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übt</a:t>
            </a:r>
            <a:r>
              <a:rPr lang="en-US" sz="17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dabei Arm-, Hand- und </a:t>
            </a:r>
            <a:r>
              <a:rPr lang="en-US" sz="1700" dirty="0" err="1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Fingerbewegungen</a:t>
            </a:r>
            <a:r>
              <a:rPr lang="en-US" sz="17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10238051" y="4159405"/>
            <a:ext cx="3420904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3200" b="1" dirty="0">
                <a:solidFill>
                  <a:srgbClr val="384653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Gestalten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10273153" y="5067092"/>
            <a:ext cx="3801308" cy="9466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 err="1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Ihr</a:t>
            </a:r>
            <a:r>
              <a:rPr lang="en-US" sz="17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Kind </a:t>
            </a:r>
            <a:r>
              <a:rPr lang="en-US" sz="1700" dirty="0" err="1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kann</a:t>
            </a:r>
            <a:r>
              <a:rPr lang="en-US" sz="17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seine Fantasie entwickeln und Ideen verwirklichen.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0">
            <a:extLst>
              <a:ext uri="{FF2B5EF4-FFF2-40B4-BE49-F238E27FC236}">
                <a16:creationId xmlns:a16="http://schemas.microsoft.com/office/drawing/2014/main" id="{7C45D6C7-7D5B-6239-2C4B-5196C79E458C}"/>
              </a:ext>
            </a:extLst>
          </p:cNvPr>
          <p:cNvSpPr/>
          <p:nvPr/>
        </p:nvSpPr>
        <p:spPr>
          <a:xfrm>
            <a:off x="1933039" y="1545234"/>
            <a:ext cx="11876049" cy="1389263"/>
          </a:xfrm>
          <a:prstGeom prst="roundRect">
            <a:avLst>
              <a:gd name="adj" fmla="val 63869"/>
            </a:avLst>
          </a:prstGeom>
          <a:solidFill>
            <a:srgbClr val="00BBFF"/>
          </a:solidFill>
          <a:ln/>
        </p:spPr>
        <p:txBody>
          <a:bodyPr/>
          <a:lstStyle/>
          <a:p>
            <a:pPr>
              <a:lnSpc>
                <a:spcPts val="2150"/>
              </a:lnSpc>
            </a:pPr>
            <a:endParaRPr lang="en-US" sz="4000" dirty="0">
              <a:solidFill>
                <a:schemeClr val="bg1"/>
              </a:solidFill>
              <a:latin typeface="ANDREART_missyou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ts val="2150"/>
              </a:lnSpc>
            </a:pPr>
            <a:endParaRPr lang="en-US" sz="4800" dirty="0">
              <a:solidFill>
                <a:schemeClr val="bg1"/>
              </a:solidFill>
              <a:latin typeface="ANDREART_missyou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ts val="2150"/>
              </a:lnSpc>
            </a:pPr>
            <a:r>
              <a:rPr lang="en-US" sz="4800" dirty="0">
                <a:solidFill>
                  <a:schemeClr val="bg1"/>
                </a:solidFill>
                <a:latin typeface="ANDREART_missyou" panose="02000000000000000000" pitchFamily="2" charset="0"/>
                <a:cs typeface="Arial" panose="020B0604020202020204" pitchFamily="34" charset="0"/>
              </a:rPr>
              <a:t>KREATIVITÄT UND MOTORIK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B6DAEAB3-3605-D386-D495-6A2E7BEF7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958" y="4599980"/>
            <a:ext cx="3298774" cy="219918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626AFF77-308A-DE91-3078-4F3843810C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28" r="7461"/>
          <a:stretch>
            <a:fillRect/>
          </a:stretch>
        </p:blipFill>
        <p:spPr>
          <a:xfrm>
            <a:off x="1470773" y="3319669"/>
            <a:ext cx="5616847" cy="453822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704305" y="5267093"/>
            <a:ext cx="3420904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3200" b="1" dirty="0">
                <a:solidFill>
                  <a:srgbClr val="2E3C4E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Erfahren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704305" y="5754832"/>
            <a:ext cx="6413139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Ihr Kind erweitert durch Erfahrungen sein Wissen in </a:t>
            </a:r>
            <a:r>
              <a:rPr lang="en-US" sz="2000" dirty="0" err="1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verschiedenen</a:t>
            </a:r>
            <a:r>
              <a:rPr lang="en-US" sz="20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Bereichen</a:t>
            </a:r>
            <a:r>
              <a:rPr lang="en-US" sz="20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0">
            <a:extLst>
              <a:ext uri="{FF2B5EF4-FFF2-40B4-BE49-F238E27FC236}">
                <a16:creationId xmlns:a16="http://schemas.microsoft.com/office/drawing/2014/main" id="{223B7004-C211-D17A-74F5-43A4A3999960}"/>
              </a:ext>
            </a:extLst>
          </p:cNvPr>
          <p:cNvSpPr/>
          <p:nvPr/>
        </p:nvSpPr>
        <p:spPr>
          <a:xfrm>
            <a:off x="5065078" y="645630"/>
            <a:ext cx="8889461" cy="1180906"/>
          </a:xfrm>
          <a:prstGeom prst="roundRect">
            <a:avLst>
              <a:gd name="adj" fmla="val 63869"/>
            </a:avLst>
          </a:prstGeom>
          <a:solidFill>
            <a:srgbClr val="00BBFF"/>
          </a:solidFill>
          <a:ln/>
        </p:spPr>
        <p:txBody>
          <a:bodyPr anchor="ctr"/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  <a:latin typeface="ANDREART_missyou" panose="02000000000000000000" pitchFamily="2" charset="0"/>
                <a:cs typeface="Arial" panose="020B0604020202020204" pitchFamily="34" charset="0"/>
              </a:rPr>
              <a:t>ERFAHRUNGEN SAMMELN</a:t>
            </a:r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1DE6A14B-4F74-0E06-C741-342BD6900B7D}"/>
              </a:ext>
            </a:extLst>
          </p:cNvPr>
          <p:cNvSpPr/>
          <p:nvPr/>
        </p:nvSpPr>
        <p:spPr>
          <a:xfrm>
            <a:off x="6831118" y="2028961"/>
            <a:ext cx="6991945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5600"/>
              </a:lnSpc>
              <a:buNone/>
            </a:pPr>
            <a:r>
              <a:rPr lang="en-US" sz="4450" dirty="0" err="1"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Erfahren</a:t>
            </a:r>
            <a:r>
              <a:rPr lang="en-US" sz="4450" dirty="0"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, </a:t>
            </a:r>
          </a:p>
          <a:p>
            <a:pPr marL="0" indent="0" algn="r">
              <a:lnSpc>
                <a:spcPts val="5600"/>
              </a:lnSpc>
              <a:buNone/>
            </a:pPr>
            <a:r>
              <a:rPr lang="en-US" sz="4450" dirty="0" err="1"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Selbständigkeit</a:t>
            </a:r>
            <a:r>
              <a:rPr lang="en-US" sz="4450" dirty="0"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 &amp; </a:t>
            </a:r>
          </a:p>
          <a:p>
            <a:pPr marL="0" indent="0" algn="r">
              <a:lnSpc>
                <a:spcPts val="5600"/>
              </a:lnSpc>
              <a:buNone/>
            </a:pPr>
            <a:r>
              <a:rPr lang="en-US" sz="4450" dirty="0" err="1"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Sozialisierung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715109BE-27C1-BF3A-C25A-DF93B7989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551" y="2079454"/>
            <a:ext cx="8239540" cy="5493027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758309" y="3110151"/>
            <a:ext cx="3420904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3200" b="1" dirty="0">
                <a:solidFill>
                  <a:srgbClr val="2E3C4E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Selbst machen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58309" y="3892158"/>
            <a:ext cx="3008621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Die Selbständigkeit </a:t>
            </a:r>
            <a:r>
              <a:rPr lang="en-US" sz="2000" dirty="0" err="1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macht</a:t>
            </a:r>
            <a:r>
              <a:rPr lang="en-US" sz="20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das Kind </a:t>
            </a:r>
            <a:r>
              <a:rPr lang="en-US" sz="2000" dirty="0" err="1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selbstbewusst</a:t>
            </a:r>
            <a:r>
              <a:rPr lang="en-US" sz="20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AB59FBD-D57B-68D2-5087-6ED02C13C170}"/>
              </a:ext>
            </a:extLst>
          </p:cNvPr>
          <p:cNvSpPr txBox="1"/>
          <p:nvPr/>
        </p:nvSpPr>
        <p:spPr>
          <a:xfrm>
            <a:off x="10388910" y="657119"/>
            <a:ext cx="4063069" cy="374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800" b="1" dirty="0">
                <a:solidFill>
                  <a:srgbClr val="00BBFF"/>
                </a:solidFill>
                <a:latin typeface="ANDREART_missyou" panose="02000000000000000000" pitchFamily="2" charset="0"/>
                <a:ea typeface="Montserrat" pitchFamily="34" charset="-122"/>
                <a:cs typeface="Arial" panose="020B0604020202020204" pitchFamily="34" charset="0"/>
              </a:rPr>
              <a:t>ERFAHRUNGEN SAMMELN</a:t>
            </a:r>
            <a:endParaRPr lang="en-US" sz="1800" b="1" dirty="0">
              <a:solidFill>
                <a:srgbClr val="00BBFF"/>
              </a:solidFill>
              <a:latin typeface="ANDREART_missyou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Shape 0">
            <a:extLst>
              <a:ext uri="{FF2B5EF4-FFF2-40B4-BE49-F238E27FC236}">
                <a16:creationId xmlns:a16="http://schemas.microsoft.com/office/drawing/2014/main" id="{95DC2C1E-B296-E86A-6FA1-3E5B1EEB38ED}"/>
              </a:ext>
            </a:extLst>
          </p:cNvPr>
          <p:cNvSpPr/>
          <p:nvPr/>
        </p:nvSpPr>
        <p:spPr>
          <a:xfrm>
            <a:off x="10134034" y="472415"/>
            <a:ext cx="4192860" cy="559165"/>
          </a:xfrm>
          <a:prstGeom prst="roundRect">
            <a:avLst>
              <a:gd name="adj" fmla="val 61564"/>
            </a:avLst>
          </a:prstGeom>
          <a:solidFill>
            <a:srgbClr val="00BBFF">
              <a:alpha val="27193"/>
            </a:srgbClr>
          </a:solidFill>
          <a:ln w="7620">
            <a:solidFill>
              <a:srgbClr val="75BAE6"/>
            </a:solidFill>
            <a:prstDash val="solid"/>
          </a:ln>
        </p:spPr>
        <p:txBody>
          <a:bodyPr/>
          <a:lstStyle/>
          <a:p>
            <a:endParaRPr lang="de-DE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a80d9aa-4d97-47c7-aa70-e083eed2cb60">
      <Terms xmlns="http://schemas.microsoft.com/office/infopath/2007/PartnerControls"/>
    </lcf76f155ced4ddcb4097134ff3c332f>
    <TaxCatchAll xmlns="1691b1e9-ec77-4963-97fb-ab680d19115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1FF6CDE79F9C646BCE0AB363A7699AD" ma:contentTypeVersion="13" ma:contentTypeDescription="Ein neues Dokument erstellen." ma:contentTypeScope="" ma:versionID="3f1861407f4bab450a6454cdac9d3c7d">
  <xsd:schema xmlns:xsd="http://www.w3.org/2001/XMLSchema" xmlns:xs="http://www.w3.org/2001/XMLSchema" xmlns:p="http://schemas.microsoft.com/office/2006/metadata/properties" xmlns:ns2="8a80d9aa-4d97-47c7-aa70-e083eed2cb60" xmlns:ns3="1691b1e9-ec77-4963-97fb-ab680d191151" targetNamespace="http://schemas.microsoft.com/office/2006/metadata/properties" ma:root="true" ma:fieldsID="525e00d359e27cf245249a5581576910" ns2:_="" ns3:_="">
    <xsd:import namespace="8a80d9aa-4d97-47c7-aa70-e083eed2cb60"/>
    <xsd:import namespace="1691b1e9-ec77-4963-97fb-ab680d1911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80d9aa-4d97-47c7-aa70-e083eed2cb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5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Bildmarkierungen" ma:readOnly="false" ma:fieldId="{5cf76f15-5ced-4ddc-b409-7134ff3c332f}" ma:taxonomyMulti="true" ma:sspId="95b0616a-add0-4663-b351-03d9015222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91b1e9-ec77-4963-97fb-ab680d19115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15e07a2-b81d-433e-98cd-e741b30c28a7}" ma:internalName="TaxCatchAll" ma:showField="CatchAllData" ma:web="1691b1e9-ec77-4963-97fb-ab680d1911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C194A9-2DF2-4E8C-95B8-4E53D3EA0B7D}">
  <ds:schemaRefs>
    <ds:schemaRef ds:uri="http://schemas.microsoft.com/office/2006/metadata/properties"/>
    <ds:schemaRef ds:uri="http://schemas.microsoft.com/office/infopath/2007/PartnerControls"/>
    <ds:schemaRef ds:uri="8a80d9aa-4d97-47c7-aa70-e083eed2cb60"/>
    <ds:schemaRef ds:uri="1691b1e9-ec77-4963-97fb-ab680d191151"/>
  </ds:schemaRefs>
</ds:datastoreItem>
</file>

<file path=customXml/itemProps2.xml><?xml version="1.0" encoding="utf-8"?>
<ds:datastoreItem xmlns:ds="http://schemas.openxmlformats.org/officeDocument/2006/customXml" ds:itemID="{DE0545D1-9AF7-4F61-92AB-A9E8E1397D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737297-288C-4012-9069-724B255CCA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80d9aa-4d97-47c7-aa70-e083eed2cb60"/>
    <ds:schemaRef ds:uri="1691b1e9-ec77-4963-97fb-ab680d1911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198</Words>
  <Application>Microsoft Office PowerPoint</Application>
  <PresentationFormat>Custom</PresentationFormat>
  <Paragraphs>52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Theme</vt:lpstr>
      <vt:lpstr>Benutzerdefiniertes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Marianne Winiger</cp:lastModifiedBy>
  <cp:revision>4</cp:revision>
  <dcterms:created xsi:type="dcterms:W3CDTF">2026-02-04T15:08:44Z</dcterms:created>
  <dcterms:modified xsi:type="dcterms:W3CDTF">2026-02-04T16:39:11Z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0x01010031FF6CDE79F9C646BCE0AB363A7699AD</vt:lpwstr>
  </property>
  <property fmtid="{D5CDD505-2E9C-101B-9397-08002B2CF9AE}" pid="3" name="MediaServiceImageTags">
    <vt:lpwstr/>
  </property>
</Properties>
</file>